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1" r:id="rId9"/>
    <p:sldId id="262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EF8F16-EEA3-4C51-9DAC-0EACD50595BC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26CE4C-5B82-41C9-9611-8F390E862F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nl/url?sa=i&amp;rct=j&amp;q=&amp;esrc=s&amp;source=images&amp;cd=&amp;cad=rja&amp;uact=8&amp;ved=0CAcQjRw&amp;url=https://www.yarden.nl/werkgebied/purmerend.htm&amp;ei=b7dNVeDtM8v4UtuQgNAI&amp;psig=AFQjCNHsVH9KDL1wMtU226l5405nH5HTDQ&amp;ust=14312427630123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Beleving tijdens het sterven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17 en 18 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29259" y="4688165"/>
            <a:ext cx="2454509" cy="210936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  <a:endParaRPr lang="nl-NL" dirty="0" smtClean="0"/>
          </a:p>
          <a:p>
            <a:r>
              <a:rPr lang="nl-NL" dirty="0" smtClean="0"/>
              <a:t>Verpleegkunde</a:t>
            </a:r>
          </a:p>
          <a:p>
            <a:endParaRPr lang="nl-NL" dirty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juni</a:t>
            </a:r>
            <a:r>
              <a:rPr lang="nl-NL" dirty="0" smtClean="0"/>
              <a:t> 2016</a:t>
            </a:r>
            <a:endParaRPr lang="nl-NL" dirty="0"/>
          </a:p>
        </p:txBody>
      </p:sp>
      <p:pic>
        <p:nvPicPr>
          <p:cNvPr id="1026" name="Picture 2" descr="Traject V&amp;V / Persoonlijke basiszorg / 2 Niveau 4 / deel Basisbo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15120" cy="23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3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Ethische dilemma’s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is nog zinvol</a:t>
            </a:r>
          </a:p>
          <a:p>
            <a:r>
              <a:rPr lang="nl-NL" dirty="0" smtClean="0"/>
              <a:t>Wie bepaalt dat</a:t>
            </a:r>
          </a:p>
          <a:p>
            <a:r>
              <a:rPr lang="nl-NL" dirty="0" smtClean="0"/>
              <a:t>Hoe ver ga je door</a:t>
            </a:r>
          </a:p>
          <a:p>
            <a:pPr lvl="1"/>
            <a:r>
              <a:rPr lang="nl-NL" dirty="0" smtClean="0"/>
              <a:t>Euthanasie</a:t>
            </a:r>
          </a:p>
          <a:p>
            <a:pPr lvl="1"/>
            <a:endParaRPr lang="nl-NL" dirty="0" smtClean="0"/>
          </a:p>
        </p:txBody>
      </p:sp>
      <p:pic>
        <p:nvPicPr>
          <p:cNvPr id="9218" name="Picture 2" descr="Facilitaire Eth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5476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0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97870"/>
            <a:ext cx="799288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Stelling: Euthanasie mag je als mens niet toepassen</a:t>
            </a:r>
          </a:p>
          <a:p>
            <a:r>
              <a:rPr lang="nl-NL" dirty="0" smtClean="0"/>
              <a:t>Rol verdeling:</a:t>
            </a:r>
          </a:p>
          <a:p>
            <a:pPr lvl="1"/>
            <a:r>
              <a:rPr lang="nl-NL" dirty="0" smtClean="0"/>
              <a:t>Klas verdelen in 2 groepen</a:t>
            </a:r>
          </a:p>
          <a:p>
            <a:pPr lvl="1"/>
            <a:r>
              <a:rPr lang="nl-NL" dirty="0" smtClean="0"/>
              <a:t>Elke groep levert 6 personen</a:t>
            </a:r>
          </a:p>
          <a:p>
            <a:pPr lvl="2"/>
            <a:r>
              <a:rPr lang="nl-NL" dirty="0" smtClean="0"/>
              <a:t>Eén groep is voor de stelling</a:t>
            </a:r>
          </a:p>
          <a:p>
            <a:pPr lvl="2"/>
            <a:r>
              <a:rPr lang="nl-NL" dirty="0" smtClean="0"/>
              <a:t>Eén groep is tegen de stelling</a:t>
            </a:r>
          </a:p>
          <a:p>
            <a:pPr lvl="1"/>
            <a:r>
              <a:rPr lang="nl-NL" dirty="0"/>
              <a:t>Voorzitter: bewaakt het proces</a:t>
            </a:r>
          </a:p>
          <a:p>
            <a:pPr lvl="2"/>
            <a:r>
              <a:rPr lang="nl-NL" dirty="0"/>
              <a:t>Opent de </a:t>
            </a:r>
            <a:r>
              <a:rPr lang="nl-NL" dirty="0" smtClean="0"/>
              <a:t>vergadering</a:t>
            </a:r>
          </a:p>
          <a:p>
            <a:r>
              <a:rPr lang="nl-NL" dirty="0" smtClean="0"/>
              <a:t>10 minuten voorbereiden</a:t>
            </a:r>
          </a:p>
          <a:p>
            <a:pPr lvl="1"/>
            <a:r>
              <a:rPr lang="nl-NL" dirty="0" smtClean="0"/>
              <a:t>Bedenk zoveel mogelijk argumenten</a:t>
            </a:r>
          </a:p>
          <a:p>
            <a:pPr lvl="1"/>
            <a:r>
              <a:rPr lang="nl-NL" dirty="0" smtClean="0"/>
              <a:t>Bedenk wat de andere partij als argumenten kan gebruiken</a:t>
            </a:r>
          </a:p>
          <a:p>
            <a:pPr lvl="1"/>
            <a:endParaRPr lang="nl-NL" dirty="0" smtClean="0"/>
          </a:p>
          <a:p>
            <a:endParaRPr lang="nl-NL" dirty="0"/>
          </a:p>
          <a:p>
            <a:pPr marL="292608" lvl="1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6564560" y="4388768"/>
            <a:ext cx="4142656" cy="63894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42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Lagerhuis</a:t>
            </a:r>
          </a:p>
          <a:p>
            <a:pPr lvl="1"/>
            <a:r>
              <a:rPr lang="nl-NL" dirty="0" smtClean="0"/>
              <a:t>10 minuten argumenten inbrengen</a:t>
            </a:r>
          </a:p>
          <a:p>
            <a:pPr lvl="2"/>
            <a:r>
              <a:rPr lang="nl-NL" dirty="0" smtClean="0"/>
              <a:t>Voorzitter bewaakt dat iedereen kan uitspreken</a:t>
            </a:r>
          </a:p>
          <a:p>
            <a:pPr lvl="2"/>
            <a:r>
              <a:rPr lang="nl-NL" dirty="0" smtClean="0"/>
              <a:t>Dat iedereen aan het woord komt</a:t>
            </a:r>
          </a:p>
          <a:p>
            <a:pPr lvl="1"/>
            <a:r>
              <a:rPr lang="nl-NL" dirty="0" smtClean="0"/>
              <a:t>Voorzitter schort </a:t>
            </a:r>
            <a:r>
              <a:rPr lang="nl-NL" dirty="0"/>
              <a:t>L</a:t>
            </a:r>
            <a:r>
              <a:rPr lang="nl-NL" dirty="0" smtClean="0"/>
              <a:t>agerhuis op</a:t>
            </a:r>
          </a:p>
          <a:p>
            <a:r>
              <a:rPr lang="nl-NL" dirty="0" smtClean="0"/>
              <a:t>Groepen gaan weer uiteen en bedenken weer argumenten</a:t>
            </a:r>
          </a:p>
          <a:p>
            <a:pPr lvl="2"/>
            <a:r>
              <a:rPr lang="nl-NL" dirty="0" smtClean="0"/>
              <a:t>Andere </a:t>
            </a:r>
            <a:r>
              <a:rPr lang="nl-NL" dirty="0"/>
              <a:t>L</a:t>
            </a:r>
            <a:r>
              <a:rPr lang="nl-NL" dirty="0" smtClean="0"/>
              <a:t>agerhuis leden vervolgen de discussie</a:t>
            </a:r>
          </a:p>
          <a:p>
            <a:pPr lvl="2"/>
            <a:r>
              <a:rPr lang="nl-NL" dirty="0" smtClean="0"/>
              <a:t>Voorzitter opent vervolg</a:t>
            </a:r>
          </a:p>
          <a:p>
            <a:pPr lvl="2"/>
            <a:r>
              <a:rPr lang="nl-NL" dirty="0" smtClean="0"/>
              <a:t>10 minuten vervolg debat</a:t>
            </a:r>
          </a:p>
          <a:p>
            <a:pPr lvl="1"/>
            <a:r>
              <a:rPr lang="nl-NL" dirty="0" smtClean="0"/>
              <a:t>Voorzitten beëindigd debat</a:t>
            </a:r>
          </a:p>
          <a:p>
            <a:r>
              <a:rPr lang="nl-NL" dirty="0" smtClean="0"/>
              <a:t>Evaluatie</a:t>
            </a:r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5016388" y="2840596"/>
            <a:ext cx="7239000" cy="63894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60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 verpleegkundige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Emoties</a:t>
            </a:r>
          </a:p>
          <a:p>
            <a:pPr lvl="1"/>
            <a:r>
              <a:rPr lang="nl-NL" dirty="0" smtClean="0"/>
              <a:t>Verdriet</a:t>
            </a:r>
          </a:p>
          <a:p>
            <a:pPr lvl="1"/>
            <a:r>
              <a:rPr lang="nl-NL" dirty="0" smtClean="0"/>
              <a:t>Projectie</a:t>
            </a:r>
          </a:p>
          <a:p>
            <a:pPr lvl="1"/>
            <a:r>
              <a:rPr lang="nl-NL" dirty="0" smtClean="0"/>
              <a:t>Zakelijk</a:t>
            </a:r>
          </a:p>
          <a:p>
            <a:pPr lvl="1"/>
            <a:r>
              <a:rPr lang="nl-NL" dirty="0" smtClean="0"/>
              <a:t>Afstand en nabijheid</a:t>
            </a:r>
          </a:p>
          <a:p>
            <a:r>
              <a:rPr lang="nl-NL" dirty="0" smtClean="0"/>
              <a:t>Luister naar je gevoel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ffect</a:t>
            </a:r>
          </a:p>
          <a:p>
            <a:r>
              <a:rPr lang="nl-NL" dirty="0" smtClean="0"/>
              <a:t>Maak bespreekbaar</a:t>
            </a:r>
          </a:p>
          <a:p>
            <a:pPr lvl="1"/>
            <a:r>
              <a:rPr lang="nl-NL" dirty="0" smtClean="0"/>
              <a:t>Team</a:t>
            </a:r>
          </a:p>
          <a:p>
            <a:pPr lvl="1"/>
            <a:r>
              <a:rPr lang="nl-NL" dirty="0" smtClean="0"/>
              <a:t>Vrienden</a:t>
            </a:r>
          </a:p>
          <a:p>
            <a:r>
              <a:rPr lang="nl-NL" dirty="0" smtClean="0"/>
              <a:t>Opvang na traumatische gebeurtenis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6564560" y="4388768"/>
            <a:ext cx="4142656" cy="63894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65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Welke zorg zou jij geven aan een stervende gericht op:</a:t>
            </a:r>
          </a:p>
          <a:p>
            <a:r>
              <a:rPr lang="nl-NL" dirty="0" smtClean="0"/>
              <a:t>Lichamelijk</a:t>
            </a:r>
          </a:p>
          <a:p>
            <a:r>
              <a:rPr lang="nl-NL" dirty="0" smtClean="0"/>
              <a:t>Geestelijk </a:t>
            </a:r>
          </a:p>
          <a:p>
            <a:r>
              <a:rPr lang="nl-NL" dirty="0" smtClean="0"/>
              <a:t>Sociaal</a:t>
            </a:r>
          </a:p>
          <a:p>
            <a:pPr lvl="1"/>
            <a:endParaRPr lang="nl-NL" dirty="0"/>
          </a:p>
          <a:p>
            <a:r>
              <a:rPr lang="nl-NL" dirty="0" smtClean="0"/>
              <a:t>Maak gebruik van hoofdstuk 18</a:t>
            </a:r>
          </a:p>
          <a:p>
            <a:r>
              <a:rPr lang="nl-NL" dirty="0" smtClean="0"/>
              <a:t>Maak een collage en hang dit in de klas</a:t>
            </a:r>
          </a:p>
          <a:p>
            <a:r>
              <a:rPr lang="nl-NL" dirty="0" smtClean="0"/>
              <a:t>Stille wand discussie</a:t>
            </a:r>
          </a:p>
          <a:p>
            <a:pPr lvl="1"/>
            <a:r>
              <a:rPr lang="nl-NL" dirty="0" smtClean="0"/>
              <a:t>Reageer op de collages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6564560" y="4388768"/>
            <a:ext cx="4142656" cy="63894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5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leven houdt op</a:t>
            </a:r>
          </a:p>
          <a:p>
            <a:r>
              <a:rPr lang="nl-NL" dirty="0" smtClean="0"/>
              <a:t>Bewust wording sterven</a:t>
            </a:r>
          </a:p>
          <a:p>
            <a:r>
              <a:rPr lang="nl-NL" dirty="0" smtClean="0"/>
              <a:t>Einde nadert</a:t>
            </a:r>
          </a:p>
          <a:p>
            <a:r>
              <a:rPr lang="nl-NL" dirty="0" smtClean="0"/>
              <a:t>Emoties</a:t>
            </a:r>
          </a:p>
          <a:p>
            <a:r>
              <a:rPr lang="nl-NL" dirty="0" smtClean="0"/>
              <a:t>Afscheid</a:t>
            </a:r>
          </a:p>
          <a:p>
            <a:r>
              <a:rPr lang="nl-NL" dirty="0" smtClean="0"/>
              <a:t>Verdriet</a:t>
            </a:r>
          </a:p>
          <a:p>
            <a:r>
              <a:rPr lang="nl-NL" dirty="0" smtClean="0"/>
              <a:t>Opluchting</a:t>
            </a:r>
          </a:p>
          <a:p>
            <a:r>
              <a:rPr lang="nl-NL" dirty="0" smtClean="0"/>
              <a:t>Angst</a:t>
            </a:r>
          </a:p>
          <a:p>
            <a:r>
              <a:rPr lang="nl-NL" dirty="0" smtClean="0"/>
              <a:t>Loslaten</a:t>
            </a:r>
          </a:p>
          <a:p>
            <a:pPr lvl="1"/>
            <a:endParaRPr lang="nl-NL" dirty="0"/>
          </a:p>
        </p:txBody>
      </p:sp>
      <p:pic>
        <p:nvPicPr>
          <p:cNvPr id="2050" name="Picture 2" descr="http://www.infotruecolours.nl/html/Hemelpo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00514"/>
            <a:ext cx="3608462" cy="25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5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Meest ingrijpende gebeurtenis</a:t>
            </a:r>
          </a:p>
          <a:p>
            <a:r>
              <a:rPr lang="nl-NL" dirty="0" smtClean="0"/>
              <a:t>De wereld staat stil</a:t>
            </a:r>
          </a:p>
          <a:p>
            <a:r>
              <a:rPr lang="nl-NL" dirty="0" smtClean="0"/>
              <a:t>Niets is meer wat het was</a:t>
            </a:r>
          </a:p>
          <a:p>
            <a:r>
              <a:rPr lang="nl-NL" dirty="0" smtClean="0"/>
              <a:t>Toch gaat alles door</a:t>
            </a:r>
          </a:p>
          <a:p>
            <a:pPr lvl="1"/>
            <a:r>
              <a:rPr lang="nl-NL" dirty="0" smtClean="0"/>
              <a:t>Angst </a:t>
            </a:r>
          </a:p>
          <a:p>
            <a:pPr lvl="1"/>
            <a:r>
              <a:rPr lang="nl-NL" dirty="0" smtClean="0"/>
              <a:t>Verdriet</a:t>
            </a:r>
          </a:p>
          <a:p>
            <a:pPr lvl="1"/>
            <a:r>
              <a:rPr lang="nl-NL" dirty="0" smtClean="0"/>
              <a:t>Onzekerheid</a:t>
            </a:r>
          </a:p>
          <a:p>
            <a:pPr lvl="1"/>
            <a:r>
              <a:rPr lang="nl-NL" dirty="0" smtClean="0"/>
              <a:t>Wanhoop</a:t>
            </a:r>
          </a:p>
          <a:p>
            <a:pPr lvl="1"/>
            <a:r>
              <a:rPr lang="nl-NL" dirty="0" smtClean="0"/>
              <a:t>Niets voelen</a:t>
            </a:r>
          </a:p>
          <a:p>
            <a:pPr lvl="1"/>
            <a:r>
              <a:rPr lang="nl-NL" dirty="0" smtClean="0"/>
              <a:t>Moe</a:t>
            </a:r>
          </a:p>
          <a:p>
            <a:pPr lvl="1"/>
            <a:r>
              <a:rPr lang="nl-NL" dirty="0" smtClean="0"/>
              <a:t>Hartkloppingen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3074" name="Picture 2" descr="http://www.jobat.be/uploadedImages/pictures/rou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381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Ieder rouw proces is uniek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relatie die je hebt met de stervende</a:t>
            </a:r>
          </a:p>
          <a:p>
            <a:r>
              <a:rPr lang="nl-NL" dirty="0" smtClean="0"/>
              <a:t>De wijze van overlijden</a:t>
            </a:r>
          </a:p>
          <a:p>
            <a:r>
              <a:rPr lang="nl-NL" dirty="0" smtClean="0"/>
              <a:t>De persoon zelf</a:t>
            </a:r>
          </a:p>
          <a:p>
            <a:r>
              <a:rPr lang="nl-NL" dirty="0" smtClean="0"/>
              <a:t>Sociale omgeving</a:t>
            </a:r>
            <a:endParaRPr lang="nl-NL" dirty="0"/>
          </a:p>
        </p:txBody>
      </p:sp>
      <p:pic>
        <p:nvPicPr>
          <p:cNvPr id="4098" name="Picture 2" descr="http://www.rouwcentrumdepoorter.be/files/kaars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77172"/>
            <a:ext cx="2076822" cy="17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Fasen van rouwen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Kubler</a:t>
            </a:r>
            <a:r>
              <a:rPr lang="nl-NL" dirty="0" smtClean="0"/>
              <a:t>-Ross </a:t>
            </a:r>
            <a:endParaRPr lang="nl-NL" dirty="0"/>
          </a:p>
          <a:p>
            <a:pPr lvl="1"/>
            <a:r>
              <a:rPr lang="nl-NL" dirty="0" smtClean="0"/>
              <a:t>Ontkenning</a:t>
            </a:r>
          </a:p>
          <a:p>
            <a:pPr lvl="1"/>
            <a:r>
              <a:rPr lang="nl-NL" dirty="0" smtClean="0"/>
              <a:t>Woede</a:t>
            </a:r>
          </a:p>
          <a:p>
            <a:pPr lvl="1"/>
            <a:r>
              <a:rPr lang="nl-NL" dirty="0" smtClean="0"/>
              <a:t>Marchanderen</a:t>
            </a:r>
          </a:p>
          <a:p>
            <a:pPr lvl="1"/>
            <a:r>
              <a:rPr lang="nl-NL" dirty="0" smtClean="0"/>
              <a:t>Depressie</a:t>
            </a:r>
          </a:p>
          <a:p>
            <a:pPr lvl="1"/>
            <a:r>
              <a:rPr lang="nl-NL" dirty="0" smtClean="0"/>
              <a:t>Aanvaarding</a:t>
            </a:r>
          </a:p>
          <a:p>
            <a:pPr lvl="1"/>
            <a:endParaRPr lang="nl-NL" dirty="0"/>
          </a:p>
        </p:txBody>
      </p:sp>
      <p:pic>
        <p:nvPicPr>
          <p:cNvPr id="5122" name="Picture 2" descr="Rouwk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4688185" cy="29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Cirkel van rouw en verlies</a:t>
            </a:r>
            <a:endParaRPr lang="nl-NL" dirty="0"/>
          </a:p>
        </p:txBody>
      </p:sp>
      <p:pic>
        <p:nvPicPr>
          <p:cNvPr id="6146" name="Picture 2" descr="http://www.bvo.nl/BVO/media/bvo/Pagina%20content/Transitiecirkel-stap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5" y="1700808"/>
            <a:ext cx="7436213" cy="48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rouw en verlies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Aanvaard dat het verlies echt is</a:t>
            </a:r>
          </a:p>
          <a:p>
            <a:r>
              <a:rPr lang="nl-NL" dirty="0" smtClean="0"/>
              <a:t>Doorleef emotie</a:t>
            </a:r>
          </a:p>
          <a:p>
            <a:pPr lvl="1"/>
            <a:r>
              <a:rPr lang="nl-NL" dirty="0" smtClean="0"/>
              <a:t>Storm aan gevoelens</a:t>
            </a:r>
          </a:p>
          <a:p>
            <a:r>
              <a:rPr lang="nl-NL" dirty="0" smtClean="0"/>
              <a:t>Pas je aan, aan de verandering</a:t>
            </a:r>
          </a:p>
          <a:p>
            <a:r>
              <a:rPr lang="nl-NL" dirty="0" smtClean="0"/>
              <a:t>Geef het verlies een plaats in je leven</a:t>
            </a:r>
          </a:p>
          <a:p>
            <a:r>
              <a:rPr lang="nl-NL" dirty="0" smtClean="0"/>
              <a:t>Volg je gevoel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rituelen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Vaste gebruiken die worden uitgevoerd in een bepaalde situatie</a:t>
            </a:r>
          </a:p>
          <a:p>
            <a:r>
              <a:rPr lang="nl-NL" dirty="0" smtClean="0"/>
              <a:t>Cultuur gebonden</a:t>
            </a:r>
          </a:p>
          <a:p>
            <a:r>
              <a:rPr lang="nl-NL" dirty="0" smtClean="0"/>
              <a:t>Religie</a:t>
            </a:r>
          </a:p>
          <a:p>
            <a:r>
              <a:rPr lang="nl-NL" dirty="0" smtClean="0"/>
              <a:t>Sociale tradities</a:t>
            </a:r>
          </a:p>
          <a:p>
            <a:pPr lvl="1"/>
            <a:endParaRPr lang="nl-NL" dirty="0"/>
          </a:p>
        </p:txBody>
      </p:sp>
      <p:pic>
        <p:nvPicPr>
          <p:cNvPr id="7172" name="Picture 4" descr="https://verzekeringen.yarden.nl/upload_mm/6/8/6/2487_fullimage_waterlelie-purmerend-hans-splin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94440"/>
            <a:ext cx="5699026" cy="23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Terminale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/>
          </a:bodyPr>
          <a:lstStyle/>
          <a:p>
            <a:r>
              <a:rPr lang="nl-NL" dirty="0" smtClean="0"/>
              <a:t>Zorg tijdens de laatste fasen van iemand leven</a:t>
            </a:r>
          </a:p>
          <a:p>
            <a:pPr lvl="1"/>
            <a:r>
              <a:rPr lang="nl-NL" smtClean="0"/>
              <a:t>succumberen</a:t>
            </a:r>
            <a:endParaRPr lang="nl-NL" dirty="0" smtClean="0"/>
          </a:p>
          <a:p>
            <a:r>
              <a:rPr lang="nl-NL" dirty="0" smtClean="0"/>
              <a:t>Palliatieve zorg</a:t>
            </a:r>
          </a:p>
          <a:p>
            <a:pPr lvl="1"/>
            <a:r>
              <a:rPr lang="nl-NL" dirty="0" smtClean="0"/>
              <a:t>Met een warme deken</a:t>
            </a:r>
          </a:p>
          <a:p>
            <a:pPr lvl="1"/>
            <a:r>
              <a:rPr lang="nl-NL" dirty="0" smtClean="0"/>
              <a:t>Best mogelijke kwaliteit</a:t>
            </a:r>
          </a:p>
          <a:p>
            <a:pPr lvl="1"/>
            <a:r>
              <a:rPr lang="nl-NL" dirty="0" smtClean="0"/>
              <a:t>Wensen zorg vrager</a:t>
            </a:r>
          </a:p>
          <a:p>
            <a:r>
              <a:rPr lang="nl-NL" dirty="0" smtClean="0"/>
              <a:t>Palliatieve sedatie</a:t>
            </a:r>
          </a:p>
          <a:p>
            <a:pPr lvl="1"/>
            <a:r>
              <a:rPr lang="nl-NL" dirty="0" smtClean="0"/>
              <a:t>Opzettelijk verlagen van het bewust zijn</a:t>
            </a:r>
          </a:p>
          <a:p>
            <a:pPr lvl="1"/>
            <a:r>
              <a:rPr lang="nl-NL" dirty="0" smtClean="0"/>
              <a:t>Lijden verlichten</a:t>
            </a:r>
          </a:p>
          <a:p>
            <a:r>
              <a:rPr lang="nl-NL" dirty="0" smtClean="0"/>
              <a:t>Versterven</a:t>
            </a:r>
          </a:p>
          <a:p>
            <a:pPr lvl="1"/>
            <a:r>
              <a:rPr lang="nl-NL" dirty="0" smtClean="0"/>
              <a:t>Geen voedsel en drinken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3923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362</Words>
  <Application>Microsoft Office PowerPoint</Application>
  <PresentationFormat>Diavoorstelling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Overvloed</vt:lpstr>
      <vt:lpstr>Beleving tijdens het sterven</vt:lpstr>
      <vt:lpstr>Sterven </vt:lpstr>
      <vt:lpstr>rouw</vt:lpstr>
      <vt:lpstr>Ieder rouw proces is uniek</vt:lpstr>
      <vt:lpstr>Fasen van rouwen</vt:lpstr>
      <vt:lpstr>Cirkel van rouw en verlies</vt:lpstr>
      <vt:lpstr>rouw en verlies</vt:lpstr>
      <vt:lpstr>rituelen</vt:lpstr>
      <vt:lpstr>Terminale zorg</vt:lpstr>
      <vt:lpstr>Ethische dilemma’s</vt:lpstr>
      <vt:lpstr>Opdracht 1</vt:lpstr>
      <vt:lpstr>vervolg</vt:lpstr>
      <vt:lpstr>Beleving verpleegkundige</vt:lpstr>
      <vt:lpstr>Opdracht 2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Beleving tijdens het sterven</dc:title>
  <dc:creator>C.A. Hogenbirk</dc:creator>
  <cp:lastModifiedBy>C.A. Hogenbirk</cp:lastModifiedBy>
  <cp:revision>21</cp:revision>
  <dcterms:created xsi:type="dcterms:W3CDTF">2015-05-01T08:58:22Z</dcterms:created>
  <dcterms:modified xsi:type="dcterms:W3CDTF">2016-06-14T07:45:58Z</dcterms:modified>
</cp:coreProperties>
</file>